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3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lburki\Desktop\manal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melburki\Desktop\manal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lburki\Desktop\mana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ar-SA" sz="2800" b="1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إحصائية بخريجي كلية طب وجراحة الفم والأسنان</a:t>
            </a:r>
            <a:endParaRPr lang="en-US" sz="2800" b="1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ar-SA" sz="2800" b="1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(الدفعة الأولى إلى الدفعة الثانية والأربعون)</a:t>
            </a:r>
            <a:endParaRPr lang="en-US" sz="2800" b="1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3.9562227726889818E-2"/>
          <c:y val="0.19189902251487437"/>
          <c:w val="0.94962338724162754"/>
          <c:h val="0.5037082428673586"/>
        </c:manualLayout>
      </c:layout>
      <c:barChart>
        <c:barDir val="col"/>
        <c:grouping val="clustered"/>
        <c:ser>
          <c:idx val="0"/>
          <c:order val="0"/>
          <c:tx>
            <c:strRef>
              <c:f>Sheet4!$C$1</c:f>
              <c:strCache>
                <c:ptCount val="1"/>
                <c:pt idx="0">
                  <c:v>عدد الخريجين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ar-SA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Sheet4!$B$2:$B$43</c:f>
              <c:strCache>
                <c:ptCount val="42"/>
                <c:pt idx="0">
                  <c:v>1979-1980</c:v>
                </c:pt>
                <c:pt idx="1">
                  <c:v>1980-1981</c:v>
                </c:pt>
                <c:pt idx="2">
                  <c:v>1981-1982</c:v>
                </c:pt>
                <c:pt idx="3">
                  <c:v>1982-1983</c:v>
                </c:pt>
                <c:pt idx="4">
                  <c:v>1983-1984</c:v>
                </c:pt>
                <c:pt idx="5">
                  <c:v>1984-1985</c:v>
                </c:pt>
                <c:pt idx="6">
                  <c:v>1985-1986</c:v>
                </c:pt>
                <c:pt idx="7">
                  <c:v>1986-1987</c:v>
                </c:pt>
                <c:pt idx="8">
                  <c:v>1987-1988</c:v>
                </c:pt>
                <c:pt idx="9">
                  <c:v>1988-1989</c:v>
                </c:pt>
                <c:pt idx="10">
                  <c:v>1989-1990</c:v>
                </c:pt>
                <c:pt idx="11">
                  <c:v>1990-1991</c:v>
                </c:pt>
                <c:pt idx="12">
                  <c:v>1991-1992</c:v>
                </c:pt>
                <c:pt idx="13">
                  <c:v>1992-1993</c:v>
                </c:pt>
                <c:pt idx="14">
                  <c:v>1993-1994</c:v>
                </c:pt>
                <c:pt idx="15">
                  <c:v>1994-1995</c:v>
                </c:pt>
                <c:pt idx="16">
                  <c:v>1995-1996</c:v>
                </c:pt>
                <c:pt idx="17">
                  <c:v>1996-1997</c:v>
                </c:pt>
                <c:pt idx="18">
                  <c:v>1997-1998</c:v>
                </c:pt>
                <c:pt idx="19">
                  <c:v>1998-1999</c:v>
                </c:pt>
                <c:pt idx="20">
                  <c:v>1999-2000</c:v>
                </c:pt>
                <c:pt idx="21">
                  <c:v>2000-2001</c:v>
                </c:pt>
                <c:pt idx="22">
                  <c:v>2001-2002</c:v>
                </c:pt>
                <c:pt idx="23">
                  <c:v>2002-2003</c:v>
                </c:pt>
                <c:pt idx="24">
                  <c:v>2003-2004</c:v>
                </c:pt>
                <c:pt idx="25">
                  <c:v>2004-2005</c:v>
                </c:pt>
                <c:pt idx="26">
                  <c:v>2005-2006</c:v>
                </c:pt>
                <c:pt idx="27">
                  <c:v>2006-2007</c:v>
                </c:pt>
                <c:pt idx="28">
                  <c:v>2007-2008</c:v>
                </c:pt>
                <c:pt idx="29">
                  <c:v>2008-2009</c:v>
                </c:pt>
                <c:pt idx="30">
                  <c:v>2009-2010</c:v>
                </c:pt>
                <c:pt idx="31">
                  <c:v>2010-2011</c:v>
                </c:pt>
                <c:pt idx="32">
                  <c:v>2011-2012</c:v>
                </c:pt>
                <c:pt idx="33">
                  <c:v>2012-2013</c:v>
                </c:pt>
                <c:pt idx="34">
                  <c:v>2013-2014</c:v>
                </c:pt>
                <c:pt idx="35">
                  <c:v>2014-2015</c:v>
                </c:pt>
                <c:pt idx="36">
                  <c:v>2016-2017</c:v>
                </c:pt>
                <c:pt idx="37">
                  <c:v>2017-2018</c:v>
                </c:pt>
                <c:pt idx="38">
                  <c:v>2018-2019</c:v>
                </c:pt>
                <c:pt idx="39">
                  <c:v>2019-2020</c:v>
                </c:pt>
                <c:pt idx="40">
                  <c:v>2020-2021</c:v>
                </c:pt>
                <c:pt idx="41">
                  <c:v>2021-2022</c:v>
                </c:pt>
              </c:strCache>
            </c:strRef>
          </c:cat>
          <c:val>
            <c:numRef>
              <c:f>Sheet4!$C$2:$C$43</c:f>
              <c:numCache>
                <c:formatCode>General</c:formatCode>
                <c:ptCount val="42"/>
                <c:pt idx="0">
                  <c:v>24</c:v>
                </c:pt>
                <c:pt idx="1">
                  <c:v>34</c:v>
                </c:pt>
                <c:pt idx="2">
                  <c:v>21</c:v>
                </c:pt>
                <c:pt idx="3">
                  <c:v>20</c:v>
                </c:pt>
                <c:pt idx="4">
                  <c:v>26</c:v>
                </c:pt>
                <c:pt idx="5">
                  <c:v>25</c:v>
                </c:pt>
                <c:pt idx="6">
                  <c:v>29</c:v>
                </c:pt>
                <c:pt idx="7">
                  <c:v>20</c:v>
                </c:pt>
                <c:pt idx="8">
                  <c:v>26</c:v>
                </c:pt>
                <c:pt idx="9">
                  <c:v>27</c:v>
                </c:pt>
                <c:pt idx="10">
                  <c:v>12</c:v>
                </c:pt>
                <c:pt idx="11">
                  <c:v>24</c:v>
                </c:pt>
                <c:pt idx="12">
                  <c:v>31</c:v>
                </c:pt>
                <c:pt idx="13">
                  <c:v>32</c:v>
                </c:pt>
                <c:pt idx="14">
                  <c:v>30</c:v>
                </c:pt>
                <c:pt idx="15">
                  <c:v>19</c:v>
                </c:pt>
                <c:pt idx="16">
                  <c:v>17</c:v>
                </c:pt>
                <c:pt idx="17">
                  <c:v>14</c:v>
                </c:pt>
                <c:pt idx="18">
                  <c:v>14</c:v>
                </c:pt>
                <c:pt idx="19">
                  <c:v>26</c:v>
                </c:pt>
                <c:pt idx="20">
                  <c:v>26</c:v>
                </c:pt>
                <c:pt idx="21">
                  <c:v>47</c:v>
                </c:pt>
                <c:pt idx="22">
                  <c:v>55</c:v>
                </c:pt>
                <c:pt idx="23">
                  <c:v>49</c:v>
                </c:pt>
                <c:pt idx="24">
                  <c:v>42</c:v>
                </c:pt>
                <c:pt idx="25">
                  <c:v>104</c:v>
                </c:pt>
                <c:pt idx="26">
                  <c:v>98</c:v>
                </c:pt>
                <c:pt idx="27">
                  <c:v>57</c:v>
                </c:pt>
                <c:pt idx="28">
                  <c:v>101</c:v>
                </c:pt>
                <c:pt idx="29">
                  <c:v>142</c:v>
                </c:pt>
                <c:pt idx="30">
                  <c:v>157</c:v>
                </c:pt>
                <c:pt idx="31">
                  <c:v>311</c:v>
                </c:pt>
                <c:pt idx="32">
                  <c:v>95</c:v>
                </c:pt>
                <c:pt idx="33">
                  <c:v>382</c:v>
                </c:pt>
                <c:pt idx="34">
                  <c:v>389</c:v>
                </c:pt>
                <c:pt idx="35">
                  <c:v>503</c:v>
                </c:pt>
                <c:pt idx="36">
                  <c:v>295</c:v>
                </c:pt>
                <c:pt idx="37">
                  <c:v>119</c:v>
                </c:pt>
                <c:pt idx="38">
                  <c:v>231</c:v>
                </c:pt>
                <c:pt idx="39">
                  <c:v>242</c:v>
                </c:pt>
                <c:pt idx="40">
                  <c:v>349</c:v>
                </c:pt>
                <c:pt idx="41">
                  <c:v>228</c:v>
                </c:pt>
              </c:numCache>
            </c:numRef>
          </c:val>
        </c:ser>
        <c:dLbls/>
        <c:gapWidth val="219"/>
        <c:overlap val="-27"/>
        <c:axId val="110373504"/>
        <c:axId val="110404352"/>
      </c:barChart>
      <c:catAx>
        <c:axId val="11037350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r>
                  <a:rPr lang="ar-SA" sz="2800" b="1">
                    <a:solidFill>
                      <a:schemeClr val="tx1"/>
                    </a:solidFill>
                    <a:latin typeface="Arial Black" panose="020B0A04020102020204" pitchFamily="34" charset="0"/>
                    <a:cs typeface="+mn-cs"/>
                  </a:rPr>
                  <a:t>اعداد الخريجين لكل عام من سنة ١٩٨٠ـ٢٠٢٢</a:t>
                </a:r>
                <a:endParaRPr lang="en-US" sz="2800" b="1">
                  <a:solidFill>
                    <a:schemeClr val="tx1"/>
                  </a:solidFill>
                  <a:latin typeface="Arial Black" panose="020B0A04020102020204" pitchFamily="34" charset="0"/>
                  <a:cs typeface="+mn-cs"/>
                </a:endParaRPr>
              </a:p>
            </c:rich>
          </c:tx>
          <c:layout>
            <c:manualLayout>
              <c:xMode val="edge"/>
              <c:yMode val="edge"/>
              <c:x val="0.30415663699779094"/>
              <c:y val="0.91301138963134176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ar-SA"/>
          </a:p>
        </c:txPr>
        <c:crossAx val="110404352"/>
        <c:crosses val="autoZero"/>
        <c:auto val="1"/>
        <c:lblAlgn val="ctr"/>
        <c:lblOffset val="100"/>
      </c:catAx>
      <c:valAx>
        <c:axId val="110404352"/>
        <c:scaling>
          <c:orientation val="minMax"/>
        </c:scaling>
        <c:axPos val="l"/>
        <c:numFmt formatCode="General" sourceLinked="1"/>
        <c:maj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ar-SA"/>
          </a:p>
        </c:txPr>
        <c:crossAx val="110373504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ar-S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ar-SA" sz="2400" b="1" i="0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إحصائية بخريجي كلية طب وجراحة الفم والأسنان</a:t>
            </a:r>
            <a:endParaRPr lang="en-US" sz="2400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ar-SA" sz="2400" b="1" i="0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(الدفعة الأولى إلى الدفعة الواحد وعشرون )</a:t>
            </a:r>
            <a:endParaRPr lang="en-US" sz="2400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Sheet2!$C$1</c:f>
              <c:strCache>
                <c:ptCount val="1"/>
                <c:pt idx="0">
                  <c:v>ذكور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Sheet2!$B$2:$B$22</c:f>
              <c:strCache>
                <c:ptCount val="21"/>
                <c:pt idx="0">
                  <c:v>1979-1980</c:v>
                </c:pt>
                <c:pt idx="1">
                  <c:v>1980-1981</c:v>
                </c:pt>
                <c:pt idx="2">
                  <c:v>1981-1982</c:v>
                </c:pt>
                <c:pt idx="3">
                  <c:v>1982-1983</c:v>
                </c:pt>
                <c:pt idx="4">
                  <c:v>1983-1984</c:v>
                </c:pt>
                <c:pt idx="5">
                  <c:v>1984-1985</c:v>
                </c:pt>
                <c:pt idx="6">
                  <c:v>1985-1986</c:v>
                </c:pt>
                <c:pt idx="7">
                  <c:v>1986-1987</c:v>
                </c:pt>
                <c:pt idx="8">
                  <c:v>1987-1988</c:v>
                </c:pt>
                <c:pt idx="9">
                  <c:v>1988-1989</c:v>
                </c:pt>
                <c:pt idx="10">
                  <c:v>1989-1990</c:v>
                </c:pt>
                <c:pt idx="11">
                  <c:v>1990-1991</c:v>
                </c:pt>
                <c:pt idx="12">
                  <c:v>1991-1992</c:v>
                </c:pt>
                <c:pt idx="13">
                  <c:v>1992-1993</c:v>
                </c:pt>
                <c:pt idx="14">
                  <c:v>1993-1994</c:v>
                </c:pt>
                <c:pt idx="15">
                  <c:v>1994-1995</c:v>
                </c:pt>
                <c:pt idx="16">
                  <c:v>1995-1996</c:v>
                </c:pt>
                <c:pt idx="17">
                  <c:v>1996-1997</c:v>
                </c:pt>
                <c:pt idx="18">
                  <c:v>1997-1998</c:v>
                </c:pt>
                <c:pt idx="19">
                  <c:v>1998-1999</c:v>
                </c:pt>
                <c:pt idx="20">
                  <c:v>1999-2000</c:v>
                </c:pt>
              </c:strCache>
            </c:strRef>
          </c:cat>
          <c:val>
            <c:numRef>
              <c:f>Sheet2!$C$2:$C$22</c:f>
              <c:numCache>
                <c:formatCode>General</c:formatCode>
                <c:ptCount val="21"/>
                <c:pt idx="0">
                  <c:v>19</c:v>
                </c:pt>
                <c:pt idx="1">
                  <c:v>24</c:v>
                </c:pt>
                <c:pt idx="2">
                  <c:v>11</c:v>
                </c:pt>
                <c:pt idx="3">
                  <c:v>14</c:v>
                </c:pt>
                <c:pt idx="4">
                  <c:v>13</c:v>
                </c:pt>
                <c:pt idx="5">
                  <c:v>19</c:v>
                </c:pt>
                <c:pt idx="6">
                  <c:v>13</c:v>
                </c:pt>
                <c:pt idx="7">
                  <c:v>19</c:v>
                </c:pt>
                <c:pt idx="8">
                  <c:v>17</c:v>
                </c:pt>
                <c:pt idx="9">
                  <c:v>18</c:v>
                </c:pt>
                <c:pt idx="10">
                  <c:v>8</c:v>
                </c:pt>
                <c:pt idx="11">
                  <c:v>11</c:v>
                </c:pt>
                <c:pt idx="12">
                  <c:v>8</c:v>
                </c:pt>
                <c:pt idx="13">
                  <c:v>11</c:v>
                </c:pt>
                <c:pt idx="14">
                  <c:v>7</c:v>
                </c:pt>
                <c:pt idx="15">
                  <c:v>9</c:v>
                </c:pt>
                <c:pt idx="16">
                  <c:v>10</c:v>
                </c:pt>
                <c:pt idx="17">
                  <c:v>8</c:v>
                </c:pt>
                <c:pt idx="18">
                  <c:v>6</c:v>
                </c:pt>
                <c:pt idx="19">
                  <c:v>11</c:v>
                </c:pt>
                <c:pt idx="20">
                  <c:v>11</c:v>
                </c:pt>
              </c:numCache>
            </c:numRef>
          </c:val>
        </c:ser>
        <c:ser>
          <c:idx val="1"/>
          <c:order val="1"/>
          <c:tx>
            <c:strRef>
              <c:f>Sheet2!$D$1</c:f>
              <c:strCache>
                <c:ptCount val="1"/>
                <c:pt idx="0">
                  <c:v>إناث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Sheet2!$B$2:$B$22</c:f>
              <c:strCache>
                <c:ptCount val="21"/>
                <c:pt idx="0">
                  <c:v>1979-1980</c:v>
                </c:pt>
                <c:pt idx="1">
                  <c:v>1980-1981</c:v>
                </c:pt>
                <c:pt idx="2">
                  <c:v>1981-1982</c:v>
                </c:pt>
                <c:pt idx="3">
                  <c:v>1982-1983</c:v>
                </c:pt>
                <c:pt idx="4">
                  <c:v>1983-1984</c:v>
                </c:pt>
                <c:pt idx="5">
                  <c:v>1984-1985</c:v>
                </c:pt>
                <c:pt idx="6">
                  <c:v>1985-1986</c:v>
                </c:pt>
                <c:pt idx="7">
                  <c:v>1986-1987</c:v>
                </c:pt>
                <c:pt idx="8">
                  <c:v>1987-1988</c:v>
                </c:pt>
                <c:pt idx="9">
                  <c:v>1988-1989</c:v>
                </c:pt>
                <c:pt idx="10">
                  <c:v>1989-1990</c:v>
                </c:pt>
                <c:pt idx="11">
                  <c:v>1990-1991</c:v>
                </c:pt>
                <c:pt idx="12">
                  <c:v>1991-1992</c:v>
                </c:pt>
                <c:pt idx="13">
                  <c:v>1992-1993</c:v>
                </c:pt>
                <c:pt idx="14">
                  <c:v>1993-1994</c:v>
                </c:pt>
                <c:pt idx="15">
                  <c:v>1994-1995</c:v>
                </c:pt>
                <c:pt idx="16">
                  <c:v>1995-1996</c:v>
                </c:pt>
                <c:pt idx="17">
                  <c:v>1996-1997</c:v>
                </c:pt>
                <c:pt idx="18">
                  <c:v>1997-1998</c:v>
                </c:pt>
                <c:pt idx="19">
                  <c:v>1998-1999</c:v>
                </c:pt>
                <c:pt idx="20">
                  <c:v>1999-2000</c:v>
                </c:pt>
              </c:strCache>
            </c:strRef>
          </c:cat>
          <c:val>
            <c:numRef>
              <c:f>Sheet2!$D$2:$D$22</c:f>
              <c:numCache>
                <c:formatCode>General</c:formatCode>
                <c:ptCount val="21"/>
                <c:pt idx="0">
                  <c:v>5</c:v>
                </c:pt>
                <c:pt idx="1">
                  <c:v>10</c:v>
                </c:pt>
                <c:pt idx="2">
                  <c:v>10</c:v>
                </c:pt>
                <c:pt idx="3">
                  <c:v>6</c:v>
                </c:pt>
                <c:pt idx="4">
                  <c:v>13</c:v>
                </c:pt>
                <c:pt idx="5">
                  <c:v>6</c:v>
                </c:pt>
                <c:pt idx="6">
                  <c:v>16</c:v>
                </c:pt>
                <c:pt idx="7">
                  <c:v>1</c:v>
                </c:pt>
                <c:pt idx="8">
                  <c:v>9</c:v>
                </c:pt>
                <c:pt idx="9">
                  <c:v>9</c:v>
                </c:pt>
                <c:pt idx="10">
                  <c:v>4</c:v>
                </c:pt>
                <c:pt idx="11">
                  <c:v>13</c:v>
                </c:pt>
                <c:pt idx="12">
                  <c:v>23</c:v>
                </c:pt>
                <c:pt idx="13">
                  <c:v>21</c:v>
                </c:pt>
                <c:pt idx="14">
                  <c:v>23</c:v>
                </c:pt>
                <c:pt idx="15">
                  <c:v>10</c:v>
                </c:pt>
                <c:pt idx="16">
                  <c:v>7</c:v>
                </c:pt>
                <c:pt idx="17">
                  <c:v>6</c:v>
                </c:pt>
                <c:pt idx="18">
                  <c:v>8</c:v>
                </c:pt>
                <c:pt idx="19">
                  <c:v>15</c:v>
                </c:pt>
                <c:pt idx="20">
                  <c:v>15</c:v>
                </c:pt>
              </c:numCache>
            </c:numRef>
          </c:val>
        </c:ser>
        <c:dLbls/>
        <c:overlap val="100"/>
        <c:axId val="111041152"/>
        <c:axId val="111051136"/>
      </c:barChart>
      <c:catAx>
        <c:axId val="1110411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ar-SA"/>
          </a:p>
        </c:txPr>
        <c:crossAx val="111051136"/>
        <c:crosses val="autoZero"/>
        <c:auto val="1"/>
        <c:lblAlgn val="ctr"/>
        <c:lblOffset val="100"/>
      </c:catAx>
      <c:valAx>
        <c:axId val="111051136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r>
                  <a:rPr lang="ar-SA" sz="1600" b="1" i="0" u="none" strike="noStrike" baseline="0" dirty="0" smtClean="0">
                    <a:solidFill>
                      <a:schemeClr val="tx1"/>
                    </a:solidFill>
                    <a:effectLst/>
                    <a:latin typeface="Arial Black" panose="020B0A04020102020204" pitchFamily="34" charset="0"/>
                  </a:rPr>
                  <a:t>عدد الخريجين</a:t>
                </a:r>
                <a:endParaRPr lang="en-US" sz="1600" b="1" dirty="0">
                  <a:solidFill>
                    <a:schemeClr val="tx1"/>
                  </a:solidFill>
                  <a:latin typeface="Arial Black" panose="020B0A040201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1604854520812712E-3"/>
              <c:y val="0.45446610118587383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ar-SA"/>
          </a:p>
        </c:txPr>
        <c:crossAx val="11104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ar-SA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ar-S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ar-SA" sz="2400" b="1" i="0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إحصائية بخريجي كلية طب وجراحة الفم والأسنان</a:t>
            </a:r>
            <a:endParaRPr lang="en-US" sz="2400" b="1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ar-SA" sz="2400" b="1" i="0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(الدفعة </a:t>
            </a:r>
            <a:r>
              <a:rPr lang="ar-SA" sz="2400" b="1" i="0" u="none" strike="noStrike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الثانية والعشرون</a:t>
            </a:r>
            <a:r>
              <a:rPr lang="ar-SA" sz="2400" b="1" i="0" u="none" strike="noStrike" baseline="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ar-SA" sz="2400" b="1" i="0" baseline="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إلى </a:t>
            </a:r>
            <a:r>
              <a:rPr lang="ar-SA" sz="2400" b="1" i="0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الدفعة </a:t>
            </a:r>
            <a:r>
              <a:rPr lang="ar-SA" sz="2400" b="1" i="0" u="none" strike="noStrike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الثانية والأربعون</a:t>
            </a:r>
            <a:r>
              <a:rPr lang="ar-SA" sz="2400" b="1" i="0" u="none" strike="noStrike" baseline="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ar-SA" sz="2400" b="1" i="0" baseline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)</a:t>
            </a:r>
            <a:endParaRPr lang="en-US" sz="2400" b="1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Sheet2!$G$1</c:f>
              <c:strCache>
                <c:ptCount val="1"/>
                <c:pt idx="0">
                  <c:v>ذكور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Sheet2!$F$2:$F$22</c:f>
              <c:strCache>
                <c:ptCount val="21"/>
                <c:pt idx="0">
                  <c:v>2000-2001</c:v>
                </c:pt>
                <c:pt idx="1">
                  <c:v>2001-2002</c:v>
                </c:pt>
                <c:pt idx="2">
                  <c:v>2002-2003</c:v>
                </c:pt>
                <c:pt idx="3">
                  <c:v>2003-2004</c:v>
                </c:pt>
                <c:pt idx="4">
                  <c:v>2004-2005</c:v>
                </c:pt>
                <c:pt idx="5">
                  <c:v>2005-2006</c:v>
                </c:pt>
                <c:pt idx="6">
                  <c:v>2006-2007</c:v>
                </c:pt>
                <c:pt idx="7">
                  <c:v>2007-2008</c:v>
                </c:pt>
                <c:pt idx="8">
                  <c:v>2008-2009</c:v>
                </c:pt>
                <c:pt idx="9">
                  <c:v>2009-2010</c:v>
                </c:pt>
                <c:pt idx="10">
                  <c:v>2010-2011</c:v>
                </c:pt>
                <c:pt idx="11">
                  <c:v>2011-2012</c:v>
                </c:pt>
                <c:pt idx="12">
                  <c:v>2012-2013</c:v>
                </c:pt>
                <c:pt idx="13">
                  <c:v>2013-2014</c:v>
                </c:pt>
                <c:pt idx="14">
                  <c:v>2014-2015</c:v>
                </c:pt>
                <c:pt idx="15">
                  <c:v>2016-2017</c:v>
                </c:pt>
                <c:pt idx="16">
                  <c:v>2017-2018</c:v>
                </c:pt>
                <c:pt idx="17">
                  <c:v>2018-2019</c:v>
                </c:pt>
                <c:pt idx="18">
                  <c:v>2019-2020</c:v>
                </c:pt>
                <c:pt idx="19">
                  <c:v>2020-2021</c:v>
                </c:pt>
                <c:pt idx="20">
                  <c:v>2021-2022</c:v>
                </c:pt>
              </c:strCache>
            </c:strRef>
          </c:cat>
          <c:val>
            <c:numRef>
              <c:f>Sheet2!$G$2:$G$22</c:f>
              <c:numCache>
                <c:formatCode>General</c:formatCode>
                <c:ptCount val="21"/>
                <c:pt idx="0">
                  <c:v>19</c:v>
                </c:pt>
                <c:pt idx="1">
                  <c:v>24</c:v>
                </c:pt>
                <c:pt idx="2">
                  <c:v>19</c:v>
                </c:pt>
                <c:pt idx="3">
                  <c:v>10</c:v>
                </c:pt>
                <c:pt idx="4">
                  <c:v>74</c:v>
                </c:pt>
                <c:pt idx="5">
                  <c:v>20</c:v>
                </c:pt>
                <c:pt idx="6">
                  <c:v>12</c:v>
                </c:pt>
                <c:pt idx="7">
                  <c:v>28</c:v>
                </c:pt>
                <c:pt idx="8">
                  <c:v>59</c:v>
                </c:pt>
                <c:pt idx="9">
                  <c:v>46</c:v>
                </c:pt>
                <c:pt idx="10">
                  <c:v>85</c:v>
                </c:pt>
                <c:pt idx="11">
                  <c:v>25</c:v>
                </c:pt>
                <c:pt idx="12">
                  <c:v>88</c:v>
                </c:pt>
                <c:pt idx="13">
                  <c:v>84</c:v>
                </c:pt>
                <c:pt idx="14">
                  <c:v>85</c:v>
                </c:pt>
                <c:pt idx="15">
                  <c:v>50</c:v>
                </c:pt>
                <c:pt idx="16">
                  <c:v>12</c:v>
                </c:pt>
                <c:pt idx="17">
                  <c:v>18</c:v>
                </c:pt>
                <c:pt idx="18">
                  <c:v>37</c:v>
                </c:pt>
                <c:pt idx="19">
                  <c:v>54</c:v>
                </c:pt>
                <c:pt idx="20">
                  <c:v>53</c:v>
                </c:pt>
              </c:numCache>
            </c:numRef>
          </c:val>
        </c:ser>
        <c:ser>
          <c:idx val="1"/>
          <c:order val="1"/>
          <c:tx>
            <c:strRef>
              <c:f>Sheet2!$H$1</c:f>
              <c:strCache>
                <c:ptCount val="1"/>
                <c:pt idx="0">
                  <c:v>إناث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Sheet2!$F$2:$F$22</c:f>
              <c:strCache>
                <c:ptCount val="21"/>
                <c:pt idx="0">
                  <c:v>2000-2001</c:v>
                </c:pt>
                <c:pt idx="1">
                  <c:v>2001-2002</c:v>
                </c:pt>
                <c:pt idx="2">
                  <c:v>2002-2003</c:v>
                </c:pt>
                <c:pt idx="3">
                  <c:v>2003-2004</c:v>
                </c:pt>
                <c:pt idx="4">
                  <c:v>2004-2005</c:v>
                </c:pt>
                <c:pt idx="5">
                  <c:v>2005-2006</c:v>
                </c:pt>
                <c:pt idx="6">
                  <c:v>2006-2007</c:v>
                </c:pt>
                <c:pt idx="7">
                  <c:v>2007-2008</c:v>
                </c:pt>
                <c:pt idx="8">
                  <c:v>2008-2009</c:v>
                </c:pt>
                <c:pt idx="9">
                  <c:v>2009-2010</c:v>
                </c:pt>
                <c:pt idx="10">
                  <c:v>2010-2011</c:v>
                </c:pt>
                <c:pt idx="11">
                  <c:v>2011-2012</c:v>
                </c:pt>
                <c:pt idx="12">
                  <c:v>2012-2013</c:v>
                </c:pt>
                <c:pt idx="13">
                  <c:v>2013-2014</c:v>
                </c:pt>
                <c:pt idx="14">
                  <c:v>2014-2015</c:v>
                </c:pt>
                <c:pt idx="15">
                  <c:v>2016-2017</c:v>
                </c:pt>
                <c:pt idx="16">
                  <c:v>2017-2018</c:v>
                </c:pt>
                <c:pt idx="17">
                  <c:v>2018-2019</c:v>
                </c:pt>
                <c:pt idx="18">
                  <c:v>2019-2020</c:v>
                </c:pt>
                <c:pt idx="19">
                  <c:v>2020-2021</c:v>
                </c:pt>
                <c:pt idx="20">
                  <c:v>2021-2022</c:v>
                </c:pt>
              </c:strCache>
            </c:strRef>
          </c:cat>
          <c:val>
            <c:numRef>
              <c:f>Sheet2!$H$2:$H$22</c:f>
              <c:numCache>
                <c:formatCode>General</c:formatCode>
                <c:ptCount val="21"/>
                <c:pt idx="0">
                  <c:v>28</c:v>
                </c:pt>
                <c:pt idx="1">
                  <c:v>31</c:v>
                </c:pt>
                <c:pt idx="2">
                  <c:v>30</c:v>
                </c:pt>
                <c:pt idx="3">
                  <c:v>32</c:v>
                </c:pt>
                <c:pt idx="4">
                  <c:v>30</c:v>
                </c:pt>
                <c:pt idx="5">
                  <c:v>78</c:v>
                </c:pt>
                <c:pt idx="6">
                  <c:v>45</c:v>
                </c:pt>
                <c:pt idx="7">
                  <c:v>73</c:v>
                </c:pt>
                <c:pt idx="8">
                  <c:v>83</c:v>
                </c:pt>
                <c:pt idx="9">
                  <c:v>111</c:v>
                </c:pt>
                <c:pt idx="10">
                  <c:v>226</c:v>
                </c:pt>
                <c:pt idx="11">
                  <c:v>70</c:v>
                </c:pt>
                <c:pt idx="12">
                  <c:v>294</c:v>
                </c:pt>
                <c:pt idx="13">
                  <c:v>305</c:v>
                </c:pt>
                <c:pt idx="14">
                  <c:v>418</c:v>
                </c:pt>
                <c:pt idx="15">
                  <c:v>245</c:v>
                </c:pt>
                <c:pt idx="16">
                  <c:v>107</c:v>
                </c:pt>
                <c:pt idx="17">
                  <c:v>213</c:v>
                </c:pt>
                <c:pt idx="18">
                  <c:v>205</c:v>
                </c:pt>
                <c:pt idx="19">
                  <c:v>295</c:v>
                </c:pt>
                <c:pt idx="20">
                  <c:v>175</c:v>
                </c:pt>
              </c:numCache>
            </c:numRef>
          </c:val>
        </c:ser>
        <c:dLbls/>
        <c:overlap val="100"/>
        <c:axId val="112339200"/>
        <c:axId val="112361472"/>
      </c:barChart>
      <c:catAx>
        <c:axId val="1123392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ar-SA"/>
          </a:p>
        </c:txPr>
        <c:crossAx val="112361472"/>
        <c:crosses val="autoZero"/>
        <c:auto val="1"/>
        <c:lblAlgn val="ctr"/>
        <c:lblOffset val="100"/>
      </c:catAx>
      <c:valAx>
        <c:axId val="11236147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>
                    <a:latin typeface="Arial Black" panose="020B0A04020102020204" pitchFamily="34" charset="0"/>
                  </a:defRPr>
                </a:pPr>
                <a:r>
                  <a:rPr lang="ar-SA" sz="1800" b="1" i="0" baseline="0" dirty="0" smtClean="0">
                    <a:effectLst/>
                    <a:latin typeface="Arial Black" panose="020B0A04020102020204" pitchFamily="34" charset="0"/>
                  </a:rPr>
                  <a:t>عدد الخريجين</a:t>
                </a:r>
                <a:endParaRPr lang="en-US" dirty="0">
                  <a:effectLst/>
                  <a:latin typeface="Arial Black" panose="020B0A040201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39825643033060953"/>
            </c:manualLayout>
          </c:layout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ar-SA"/>
          </a:p>
        </c:txPr>
        <c:crossAx val="112339200"/>
        <c:crosses val="autoZero"/>
        <c:crossBetween val="between"/>
        <c:majorUnit val="50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43061018287348241"/>
          <c:y val="0.92898863919382346"/>
          <c:w val="0.14298615112135377"/>
          <c:h val="6.900593550120680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ar-SA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ar-SA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976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6590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052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63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388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476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11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34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72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11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479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14C73-01ED-45C3-B898-E20A3827408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CC63C-0E16-429F-BD34-EB232B97A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25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55535857"/>
              </p:ext>
            </p:extLst>
          </p:nvPr>
        </p:nvGraphicFramePr>
        <p:xfrm>
          <a:off x="285750" y="428625"/>
          <a:ext cx="11530013" cy="6186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7562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30421977"/>
              </p:ext>
            </p:extLst>
          </p:nvPr>
        </p:nvGraphicFramePr>
        <p:xfrm>
          <a:off x="643467" y="457200"/>
          <a:ext cx="10943696" cy="625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66790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23785676"/>
              </p:ext>
            </p:extLst>
          </p:nvPr>
        </p:nvGraphicFramePr>
        <p:xfrm>
          <a:off x="814388" y="585789"/>
          <a:ext cx="10790590" cy="613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3455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57</Words>
  <Application>Microsoft Office PowerPoint</Application>
  <PresentationFormat>مخصص</PresentationFormat>
  <Paragraphs>9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Office Theme</vt:lpstr>
      <vt:lpstr>الشريحة 1</vt:lpstr>
      <vt:lpstr>الشريحة 2</vt:lpstr>
      <vt:lpstr>الشريحة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Muna Rafa</dc:creator>
  <cp:lastModifiedBy>atlas</cp:lastModifiedBy>
  <cp:revision>14</cp:revision>
  <dcterms:created xsi:type="dcterms:W3CDTF">2024-06-26T00:50:26Z</dcterms:created>
  <dcterms:modified xsi:type="dcterms:W3CDTF">2024-06-23T08:40:19Z</dcterms:modified>
</cp:coreProperties>
</file>